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1" r:id="rId3"/>
    <p:sldId id="260" r:id="rId4"/>
    <p:sldId id="262" r:id="rId5"/>
    <p:sldId id="293" r:id="rId6"/>
    <p:sldId id="263" r:id="rId7"/>
    <p:sldId id="266" r:id="rId8"/>
    <p:sldId id="264" r:id="rId9"/>
    <p:sldId id="265" r:id="rId10"/>
    <p:sldId id="267" r:id="rId11"/>
    <p:sldId id="269" r:id="rId12"/>
    <p:sldId id="268" r:id="rId13"/>
    <p:sldId id="270" r:id="rId14"/>
    <p:sldId id="271" r:id="rId15"/>
    <p:sldId id="272" r:id="rId16"/>
    <p:sldId id="274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59" r:id="rId3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1123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gif>
</file>

<file path=ppt/media/image17.jpeg>
</file>

<file path=ppt/media/image18.png>
</file>

<file path=ppt/media/image19.gif>
</file>

<file path=ppt/media/image2.jpeg>
</file>

<file path=ppt/media/image20.png>
</file>

<file path=ppt/media/image21.gif>
</file>

<file path=ppt/media/image22.jpeg>
</file>

<file path=ppt/media/image23.gif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7513" y="685800"/>
            <a:ext cx="8308975" cy="838200"/>
          </a:xfrm>
        </p:spPr>
        <p:txBody>
          <a:bodyPr/>
          <a:lstStyle>
            <a:lvl1pPr algn="l">
              <a:defRPr sz="4600" b="1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7513" y="1524000"/>
            <a:ext cx="8308975" cy="528638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rgbClr val="CBDB2C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3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4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add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宋体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2020/9/28</a:t>
            </a:fld>
            <a:endParaRPr lang="zh-CN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ea typeface="宋体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从黑暗复归光明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17513" y="1524000"/>
            <a:ext cx="8308975" cy="968896"/>
          </a:xfrm>
        </p:spPr>
        <p:txBody>
          <a:bodyPr/>
          <a:lstStyle/>
          <a:p>
            <a:r>
              <a:rPr lang="zh-CN" altLang="en-US" dirty="0" smtClean="0"/>
              <a:t>科技文明通论第四讲</a:t>
            </a:r>
            <a:endParaRPr lang="en-US" altLang="zh-CN" dirty="0" smtClean="0"/>
          </a:p>
          <a:p>
            <a:r>
              <a:rPr lang="zh-CN" altLang="en-US" dirty="0" smtClean="0"/>
              <a:t>上海辰山植物园高级工程师　刘夙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安卓 </a:t>
            </a:r>
            <a:r>
              <a:rPr lang="en-US" altLang="zh-CN" dirty="0" err="1" smtClean="0"/>
              <a:t>vs</a:t>
            </a:r>
            <a:r>
              <a:rPr lang="en-US" altLang="zh-CN" dirty="0" smtClean="0"/>
              <a:t> </a:t>
            </a:r>
            <a:r>
              <a:rPr lang="zh-CN" altLang="en-US" dirty="0" smtClean="0"/>
              <a:t>苹果</a:t>
            </a:r>
            <a:endParaRPr lang="zh-CN" altLang="en-US" dirty="0"/>
          </a:p>
        </p:txBody>
      </p:sp>
      <p:pic>
        <p:nvPicPr>
          <p:cNvPr id="6" name="内容占位符 5" descr="Android vs Appl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76269" y="1828800"/>
            <a:ext cx="7591461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唯名论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亚里士多德四因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形式因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质料因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动力因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目的因</a:t>
            </a:r>
            <a:endParaRPr lang="en-US" altLang="zh-CN" dirty="0" smtClean="0"/>
          </a:p>
          <a:p>
            <a:r>
              <a:rPr lang="zh-CN" altLang="en-US" dirty="0" smtClean="0"/>
              <a:t>共相（</a:t>
            </a:r>
            <a:r>
              <a:rPr lang="en-US" altLang="zh-CN" dirty="0" smtClean="0"/>
              <a:t>universal</a:t>
            </a:r>
            <a:r>
              <a:rPr lang="zh-CN" altLang="en-US" dirty="0" smtClean="0"/>
              <a:t>）：亚里士多德改造过的柏拉图的理念（</a:t>
            </a:r>
            <a:r>
              <a:rPr lang="en-US" altLang="zh-CN" dirty="0" smtClean="0"/>
              <a:t>idea</a:t>
            </a:r>
            <a:r>
              <a:rPr lang="zh-CN" altLang="en-US" dirty="0" smtClean="0"/>
              <a:t>），是各种殊相（一般形式）背后的普通形式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唯名论</a:t>
            </a:r>
            <a:endParaRPr lang="zh-CN" altLang="en-US" dirty="0"/>
          </a:p>
        </p:txBody>
      </p:sp>
      <p:pic>
        <p:nvPicPr>
          <p:cNvPr id="4" name="内容占位符 3" descr="04 William of Occam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13653" y="1828800"/>
            <a:ext cx="5316693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“黑死病”危机</a:t>
            </a:r>
            <a:endParaRPr lang="zh-CN" altLang="en-US" dirty="0"/>
          </a:p>
        </p:txBody>
      </p:sp>
      <p:pic>
        <p:nvPicPr>
          <p:cNvPr id="4" name="内容占位符 3" descr="04 Plagu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1556792"/>
            <a:ext cx="7056784" cy="3528392"/>
          </a:xfrm>
        </p:spPr>
      </p:pic>
      <p:pic>
        <p:nvPicPr>
          <p:cNvPr id="5" name="图片 4" descr="04 瘟疫医生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947078" y="2636912"/>
            <a:ext cx="2959762" cy="40770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自由意志</a:t>
            </a:r>
            <a:endParaRPr lang="zh-CN" altLang="en-US" dirty="0"/>
          </a:p>
        </p:txBody>
      </p:sp>
      <p:pic>
        <p:nvPicPr>
          <p:cNvPr id="4" name="内容占位符 3" descr="04自由意志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79712" y="1844823"/>
            <a:ext cx="5256584" cy="41855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求力意志的演生逻辑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2060848"/>
            <a:ext cx="8424936" cy="4464496"/>
          </a:xfrm>
        </p:spPr>
        <p:txBody>
          <a:bodyPr/>
          <a:lstStyle/>
          <a:p>
            <a:r>
              <a:rPr lang="zh-CN" altLang="en-US" dirty="0" smtClean="0"/>
              <a:t>上帝是全能而仁慈的，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为什么人世间却有那么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多苦难？</a:t>
            </a:r>
            <a:endParaRPr lang="en-US" altLang="zh-CN" dirty="0" smtClean="0"/>
          </a:p>
          <a:p>
            <a:r>
              <a:rPr lang="zh-CN" altLang="en-US" dirty="0" smtClean="0"/>
              <a:t>因为上帝给了人类自由意志，人类可以为所欲为，所以亚当和夏娃会背负原罪</a:t>
            </a:r>
            <a:endParaRPr lang="en-US" altLang="zh-CN" dirty="0" smtClean="0"/>
          </a:p>
          <a:p>
            <a:r>
              <a:rPr lang="zh-CN" altLang="en-US" dirty="0" smtClean="0"/>
              <a:t>然而人类终究是最高级的造物，应当利用自由意志，为自己求得幸福，这才是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自由</a:t>
            </a:r>
            <a:endParaRPr lang="en-US" altLang="zh-CN" dirty="0" smtClean="0"/>
          </a:p>
          <a:p>
            <a:r>
              <a:rPr lang="zh-CN" altLang="en-US" dirty="0" smtClean="0"/>
              <a:t>结论：人要运用求力意志改造自然</a:t>
            </a:r>
            <a:endParaRPr lang="zh-CN" altLang="en-US" dirty="0"/>
          </a:p>
        </p:txBody>
      </p:sp>
      <p:pic>
        <p:nvPicPr>
          <p:cNvPr id="4" name="图片 3" descr="04为所欲为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49174" y="1340768"/>
            <a:ext cx="3566313" cy="22322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人类中心主义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628800"/>
            <a:ext cx="7772400" cy="4467200"/>
          </a:xfrm>
        </p:spPr>
        <p:txBody>
          <a:bodyPr/>
          <a:lstStyle/>
          <a:p>
            <a:r>
              <a:rPr lang="zh-CN" altLang="en-US" dirty="0" smtClean="0"/>
              <a:t>人类中心主义的两个来源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人与自然二分（经院哲学）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人比自然高贵（求力意志）</a:t>
            </a:r>
            <a:endParaRPr lang="en-US" altLang="zh-CN" dirty="0" smtClean="0"/>
          </a:p>
          <a:p>
            <a:r>
              <a:rPr lang="zh-CN" altLang="en-US" dirty="0" smtClean="0"/>
              <a:t>“自然”的概念来自古希腊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首先，发现了万物本身和万物依据的区别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其次，发现了自然物和制造物的区别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自然物在人类及其制造物之外形成了一个专门的世界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人类中心主义的出现</a:t>
            </a:r>
            <a:endParaRPr lang="zh-CN" altLang="en-US" dirty="0"/>
          </a:p>
        </p:txBody>
      </p:sp>
      <p:sp>
        <p:nvSpPr>
          <p:cNvPr id="31" name="内容占位符 30"/>
          <p:cNvSpPr>
            <a:spLocks noGrp="1"/>
          </p:cNvSpPr>
          <p:nvPr>
            <p:ph idx="1"/>
          </p:nvPr>
        </p:nvSpPr>
        <p:spPr>
          <a:xfrm>
            <a:off x="3275856" y="4437112"/>
            <a:ext cx="5472608" cy="2160240"/>
          </a:xfrm>
        </p:spPr>
        <p:txBody>
          <a:bodyPr/>
          <a:lstStyle/>
          <a:p>
            <a:r>
              <a:rPr lang="zh-CN" altLang="en-US" dirty="0" smtClean="0"/>
              <a:t>经院哲学对演绎逻辑的继承</a:t>
            </a:r>
            <a:endParaRPr lang="en-US" altLang="zh-CN" dirty="0" smtClean="0"/>
          </a:p>
          <a:p>
            <a:r>
              <a:rPr lang="zh-CN" altLang="en-US" dirty="0" smtClean="0"/>
              <a:t>求力意志导致人类中心主义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1484784"/>
            <a:ext cx="230425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基督教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357301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经院哲学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箭头连接符 12"/>
          <p:cNvCxnSpPr>
            <a:stCxn id="9" idx="2"/>
            <a:endCxn id="10" idx="0"/>
          </p:cNvCxnSpPr>
          <p:nvPr/>
        </p:nvCxnSpPr>
        <p:spPr bwMode="auto">
          <a:xfrm>
            <a:off x="1619672" y="1946449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6" name="直接箭头连接符 15"/>
          <p:cNvCxnSpPr>
            <a:stCxn id="5" idx="0"/>
            <a:endCxn id="10" idx="2"/>
          </p:cNvCxnSpPr>
          <p:nvPr/>
        </p:nvCxnSpPr>
        <p:spPr bwMode="auto">
          <a:xfrm flipH="1" flipV="1">
            <a:off x="1619672" y="4034681"/>
            <a:ext cx="17423" cy="177058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2123728" y="2346318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求力意志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0" name="直接连接符 29"/>
          <p:cNvCxnSpPr>
            <a:stCxn id="9" idx="3"/>
            <a:endCxn id="22" idx="0"/>
          </p:cNvCxnSpPr>
          <p:nvPr/>
        </p:nvCxnSpPr>
        <p:spPr bwMode="auto">
          <a:xfrm>
            <a:off x="2771800" y="1715617"/>
            <a:ext cx="324036" cy="6307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3203848" y="321297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人类中心主义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箭头连接符 33"/>
          <p:cNvCxnSpPr>
            <a:stCxn id="22" idx="2"/>
            <a:endCxn id="33" idx="0"/>
          </p:cNvCxnSpPr>
          <p:nvPr/>
        </p:nvCxnSpPr>
        <p:spPr bwMode="auto">
          <a:xfrm>
            <a:off x="3095836" y="2807983"/>
            <a:ext cx="1260140" cy="40499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7" name="直接箭头连接符 36"/>
          <p:cNvCxnSpPr>
            <a:stCxn id="10" idx="3"/>
            <a:endCxn id="33" idx="1"/>
          </p:cNvCxnSpPr>
          <p:nvPr/>
        </p:nvCxnSpPr>
        <p:spPr bwMode="auto">
          <a:xfrm flipV="1">
            <a:off x="2771800" y="3443809"/>
            <a:ext cx="432048" cy="36004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“大航海时代”</a:t>
            </a:r>
            <a:endParaRPr lang="zh-CN" altLang="en-US" dirty="0"/>
          </a:p>
        </p:txBody>
      </p:sp>
      <p:pic>
        <p:nvPicPr>
          <p:cNvPr id="4" name="内容占位符 3" descr="06大航海时代2封面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124744"/>
            <a:ext cx="4512501" cy="3384376"/>
          </a:xfrm>
        </p:spPr>
      </p:pic>
      <p:pic>
        <p:nvPicPr>
          <p:cNvPr id="5" name="图片 4" descr="06大航海时代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75989" y="3356992"/>
            <a:ext cx="4668011" cy="350100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07904" y="1268760"/>
            <a:ext cx="5184576" cy="4555232"/>
          </a:xfrm>
        </p:spPr>
        <p:txBody>
          <a:bodyPr/>
          <a:lstStyle/>
          <a:p>
            <a:r>
              <a:rPr lang="en-US" altLang="zh-CN" dirty="0" smtClean="0"/>
              <a:t>1418</a:t>
            </a:r>
            <a:r>
              <a:rPr lang="zh-CN" altLang="en-US" dirty="0" smtClean="0"/>
              <a:t>年，葡萄牙人发现加那利群岛</a:t>
            </a:r>
            <a:endParaRPr lang="en-US" altLang="zh-CN" dirty="0" smtClean="0"/>
          </a:p>
          <a:p>
            <a:r>
              <a:rPr lang="en-US" altLang="zh-CN" dirty="0" smtClean="0"/>
              <a:t>1427(?)</a:t>
            </a:r>
            <a:r>
              <a:rPr lang="zh-CN" altLang="en-US" dirty="0" smtClean="0"/>
              <a:t>年，发现亚速尔群岛</a:t>
            </a:r>
            <a:endParaRPr lang="en-US" altLang="zh-CN" dirty="0" smtClean="0"/>
          </a:p>
          <a:p>
            <a:r>
              <a:rPr lang="en-US" altLang="zh-CN" dirty="0" smtClean="0"/>
              <a:t>1445</a:t>
            </a:r>
            <a:r>
              <a:rPr lang="zh-CN" altLang="en-US" dirty="0" smtClean="0"/>
              <a:t>年，发现佛得角群岛</a:t>
            </a:r>
            <a:endParaRPr lang="zh-CN" altLang="en-US" dirty="0"/>
          </a:p>
        </p:txBody>
      </p:sp>
      <p:pic>
        <p:nvPicPr>
          <p:cNvPr id="4" name="图片 3" descr="06恩里克王子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2" y="1772816"/>
            <a:ext cx="3609725" cy="4114428"/>
          </a:xfrm>
          <a:prstGeom prst="rect">
            <a:avLst/>
          </a:prstGeom>
        </p:spPr>
      </p:pic>
      <p:pic>
        <p:nvPicPr>
          <p:cNvPr id="5" name="图片 4" descr="06北大西洋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4067175"/>
            <a:ext cx="3571875" cy="27908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现代科学的起源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4365104"/>
            <a:ext cx="2304256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改造世界的实用主义思维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60232" y="5589240"/>
            <a:ext cx="2160240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现代数理科学及其思维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4" name="直接箭头连接符 103"/>
          <p:cNvCxnSpPr>
            <a:stCxn id="4" idx="2"/>
            <a:endCxn id="6" idx="0"/>
          </p:cNvCxnSpPr>
          <p:nvPr/>
        </p:nvCxnSpPr>
        <p:spPr bwMode="auto">
          <a:xfrm>
            <a:off x="7740352" y="5196101"/>
            <a:ext cx="0" cy="39313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1" name="直接箭头连接符 30"/>
          <p:cNvCxnSpPr>
            <a:stCxn id="36" idx="3"/>
            <a:endCxn id="6" idx="1"/>
          </p:cNvCxnSpPr>
          <p:nvPr/>
        </p:nvCxnSpPr>
        <p:spPr bwMode="auto">
          <a:xfrm flipV="1">
            <a:off x="2806646" y="6004739"/>
            <a:ext cx="3853586" cy="3135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36" name="TextBox 35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3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700808"/>
            <a:ext cx="4678288" cy="4395192"/>
          </a:xfrm>
        </p:spPr>
        <p:txBody>
          <a:bodyPr/>
          <a:lstStyle/>
          <a:p>
            <a:r>
              <a:rPr lang="en-US" altLang="zh-CN" dirty="0" smtClean="0"/>
              <a:t>1441</a:t>
            </a:r>
            <a:r>
              <a:rPr lang="zh-CN" altLang="en-US" dirty="0" smtClean="0"/>
              <a:t>年黑奴贸易开始</a:t>
            </a:r>
            <a:endParaRPr lang="en-US" altLang="zh-CN" dirty="0" smtClean="0"/>
          </a:p>
          <a:p>
            <a:r>
              <a:rPr lang="en-US" altLang="zh-CN" dirty="0" smtClean="0"/>
              <a:t>1453</a:t>
            </a:r>
            <a:r>
              <a:rPr lang="zh-CN" altLang="en-US" dirty="0" smtClean="0"/>
              <a:t>年君士坦丁堡陷落，东罗马帝国灭亡</a:t>
            </a:r>
            <a:endParaRPr lang="en-US" altLang="zh-CN" dirty="0" smtClean="0"/>
          </a:p>
          <a:p>
            <a:r>
              <a:rPr lang="en-US" altLang="zh-CN" dirty="0" smtClean="0"/>
              <a:t>1488</a:t>
            </a:r>
            <a:r>
              <a:rPr lang="zh-CN" altLang="en-US" dirty="0" smtClean="0"/>
              <a:t>年迪亚士到达好望角</a:t>
            </a:r>
            <a:endParaRPr lang="en-US" altLang="zh-CN" dirty="0" smtClean="0"/>
          </a:p>
        </p:txBody>
      </p:sp>
      <p:pic>
        <p:nvPicPr>
          <p:cNvPr id="4" name="图片 3" descr="06迪亚士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64088" y="1700808"/>
            <a:ext cx="3095625" cy="428625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smtClean="0"/>
              <a:t>1492</a:t>
            </a:r>
            <a:r>
              <a:rPr lang="zh-CN" altLang="en-US" dirty="0" smtClean="0"/>
              <a:t>年哥伦布发现美洲</a:t>
            </a:r>
            <a:endParaRPr lang="en-US" altLang="zh-CN" dirty="0" smtClean="0"/>
          </a:p>
        </p:txBody>
      </p:sp>
      <p:pic>
        <p:nvPicPr>
          <p:cNvPr id="5" name="内容占位符 4" descr="06哥伦布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779257" y="1828800"/>
            <a:ext cx="3547885" cy="4267200"/>
          </a:xfrm>
        </p:spPr>
      </p:pic>
      <p:pic>
        <p:nvPicPr>
          <p:cNvPr id="6" name="图片 5" descr="06哥伦布路线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3429000"/>
            <a:ext cx="4289301" cy="240309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smtClean="0"/>
              <a:t>1498</a:t>
            </a:r>
            <a:r>
              <a:rPr lang="zh-CN" altLang="en-US" dirty="0" smtClean="0"/>
              <a:t>年达</a:t>
            </a:r>
            <a:r>
              <a:rPr lang="en-US" altLang="zh-CN" dirty="0" smtClean="0"/>
              <a:t>·</a:t>
            </a:r>
            <a:r>
              <a:rPr lang="zh-CN" altLang="en-US" dirty="0" smtClean="0"/>
              <a:t>伽马到达印度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内容占位符 4" descr="06达伽马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5002265" y="1828800"/>
            <a:ext cx="3101870" cy="4267200"/>
          </a:xfrm>
        </p:spPr>
      </p:pic>
      <p:pic>
        <p:nvPicPr>
          <p:cNvPr id="6" name="图片 5" descr="06达伽马路线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1560" y="3212976"/>
            <a:ext cx="4092831" cy="2808312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smtClean="0"/>
              <a:t>1519–1522</a:t>
            </a:r>
            <a:r>
              <a:rPr lang="zh-CN" altLang="en-US" dirty="0" smtClean="0"/>
              <a:t>年麦哲伦船队完成环球航行</a:t>
            </a:r>
            <a:endParaRPr lang="zh-CN" altLang="en-US" dirty="0"/>
          </a:p>
        </p:txBody>
      </p:sp>
      <p:pic>
        <p:nvPicPr>
          <p:cNvPr id="5" name="内容占位符 4" descr="06麦哲伦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895659" y="1828800"/>
            <a:ext cx="3315081" cy="4267200"/>
          </a:xfrm>
        </p:spPr>
      </p:pic>
      <p:pic>
        <p:nvPicPr>
          <p:cNvPr id="6" name="图片 5" descr="06麦哲伦路线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7544" y="3429000"/>
            <a:ext cx="4049194" cy="259228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7544" y="1196752"/>
            <a:ext cx="3810000" cy="4267200"/>
          </a:xfrm>
        </p:spPr>
        <p:txBody>
          <a:bodyPr/>
          <a:lstStyle/>
          <a:p>
            <a:r>
              <a:rPr lang="en-US" altLang="zh-CN" dirty="0" smtClean="0"/>
              <a:t>1521</a:t>
            </a:r>
            <a:r>
              <a:rPr lang="zh-CN" altLang="en-US" dirty="0" smtClean="0"/>
              <a:t>年阿兹特克帝国灭亡</a:t>
            </a:r>
            <a:endParaRPr lang="en-US" altLang="zh-CN" dirty="0" smtClean="0"/>
          </a:p>
          <a:p>
            <a:r>
              <a:rPr lang="en-US" altLang="zh-CN" dirty="0" smtClean="0"/>
              <a:t>1533</a:t>
            </a:r>
            <a:r>
              <a:rPr lang="zh-CN" altLang="en-US" dirty="0" smtClean="0"/>
              <a:t>年印加帝国灭亡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Inca-expansi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547664" y="2924944"/>
            <a:ext cx="1957717" cy="3621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内容占位符 5" descr="西班牙征服印加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716016" y="1556792"/>
            <a:ext cx="4032448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所谓“荒野”</a:t>
            </a:r>
            <a:r>
              <a:rPr lang="en-US" altLang="zh-CN" dirty="0" smtClean="0"/>
              <a:t>(wilderness)</a:t>
            </a:r>
            <a:endParaRPr lang="zh-CN" altLang="en-US" dirty="0"/>
          </a:p>
        </p:txBody>
      </p:sp>
      <p:pic>
        <p:nvPicPr>
          <p:cNvPr id="4" name="内容占位符 3" descr="simcity 2000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43608" y="1370876"/>
            <a:ext cx="7056783" cy="5291028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下箭头 3"/>
          <p:cNvSpPr/>
          <p:nvPr/>
        </p:nvSpPr>
        <p:spPr bwMode="auto">
          <a:xfrm>
            <a:off x="323528" y="1412776"/>
            <a:ext cx="1008112" cy="504056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“地理大发现”的前因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68" y="1828800"/>
            <a:ext cx="7772400" cy="4267200"/>
          </a:xfrm>
        </p:spPr>
        <p:txBody>
          <a:bodyPr/>
          <a:lstStyle/>
          <a:p>
            <a:r>
              <a:rPr lang="zh-CN" altLang="en-US" dirty="0" smtClean="0"/>
              <a:t>欧洲的封建制度</a:t>
            </a:r>
            <a:endParaRPr lang="en-US" altLang="zh-CN" dirty="0" smtClean="0"/>
          </a:p>
          <a:p>
            <a:r>
              <a:rPr lang="zh-CN" altLang="en-US" dirty="0" smtClean="0"/>
              <a:t>欧洲的能源小革命</a:t>
            </a:r>
            <a:endParaRPr lang="en-US" altLang="zh-CN" dirty="0" smtClean="0"/>
          </a:p>
          <a:p>
            <a:r>
              <a:rPr lang="zh-CN" altLang="en-US" dirty="0" smtClean="0"/>
              <a:t>欧洲</a:t>
            </a:r>
            <a:r>
              <a:rPr lang="zh-CN" altLang="en-US" dirty="0" smtClean="0"/>
              <a:t>发展</a:t>
            </a:r>
            <a:r>
              <a:rPr lang="zh-CN" altLang="en-US" dirty="0" smtClean="0"/>
              <a:t>骑马</a:t>
            </a:r>
            <a:r>
              <a:rPr lang="zh-CN" altLang="en-US" dirty="0" smtClean="0"/>
              <a:t>术</a:t>
            </a:r>
            <a:endParaRPr lang="en-US" altLang="zh-CN" dirty="0" smtClean="0"/>
          </a:p>
          <a:p>
            <a:r>
              <a:rPr lang="zh-CN" altLang="en-US" dirty="0" smtClean="0"/>
              <a:t>欧洲的农业革命</a:t>
            </a:r>
          </a:p>
          <a:p>
            <a:r>
              <a:rPr lang="zh-CN" altLang="en-US" dirty="0" smtClean="0"/>
              <a:t>资本主义诞生</a:t>
            </a:r>
            <a:endParaRPr lang="en-US" altLang="zh-CN" dirty="0" smtClean="0"/>
          </a:p>
          <a:p>
            <a:r>
              <a:rPr lang="zh-CN" altLang="en-US" dirty="0" smtClean="0"/>
              <a:t>欧洲掌握“四大发明”</a:t>
            </a:r>
            <a:endParaRPr lang="en-US" altLang="zh-CN" dirty="0" smtClean="0"/>
          </a:p>
          <a:p>
            <a:r>
              <a:rPr lang="zh-CN" altLang="en-US" dirty="0" smtClean="0"/>
              <a:t>欧洲发展造船术</a:t>
            </a:r>
            <a:endParaRPr lang="en-US" altLang="zh-CN" dirty="0" smtClean="0"/>
          </a:p>
        </p:txBody>
      </p:sp>
      <p:pic>
        <p:nvPicPr>
          <p:cNvPr id="5" name="图片 4" descr="06欧洲水车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76056" y="1340768"/>
            <a:ext cx="2016224" cy="2874898"/>
          </a:xfrm>
          <a:prstGeom prst="rect">
            <a:avLst/>
          </a:prstGeom>
        </p:spPr>
      </p:pic>
      <p:pic>
        <p:nvPicPr>
          <p:cNvPr id="6" name="图片 5" descr="06欧洲风车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76056" y="4365104"/>
            <a:ext cx="3414995" cy="233791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“四大发明”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85800" y="1828800"/>
          <a:ext cx="7772400" cy="45622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86200"/>
                <a:gridCol w="3886200"/>
              </a:tblGrid>
              <a:tr h="22762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latin typeface="微软雅黑" pitchFamily="34" charset="-122"/>
                          <a:ea typeface="微软雅黑" pitchFamily="34" charset="-122"/>
                        </a:rPr>
                        <a:t>造纸</a:t>
                      </a:r>
                      <a:endParaRPr lang="en-US" altLang="zh-CN" sz="240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●东汉发明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●在中国社会广泛应用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</a:t>
                      </a:r>
                      <a:r>
                        <a:rPr lang="en-US" altLang="zh-CN" sz="2400" dirty="0" smtClean="0"/>
                        <a:t>751</a:t>
                      </a:r>
                      <a:r>
                        <a:rPr lang="zh-CN" altLang="en-US" sz="2400" dirty="0" smtClean="0"/>
                        <a:t>年起逐渐向西方传播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指南针</a:t>
                      </a:r>
                      <a:endParaRPr lang="en-US" altLang="zh-CN" sz="2400" kern="1200" dirty="0" smtClean="0">
                        <a:solidFill>
                          <a:schemeClr val="dk1"/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●唐代发明，宋代改进</a:t>
                      </a:r>
                      <a:endParaRPr lang="en-US" altLang="zh-CN" sz="2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●在中国社会广泛应用</a:t>
                      </a:r>
                      <a:endParaRPr lang="en-US" altLang="zh-CN" sz="2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世纪传入西方</a:t>
                      </a:r>
                    </a:p>
                  </a:txBody>
                  <a:tcPr/>
                </a:tc>
              </a:tr>
              <a:tr h="22762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火药</a:t>
                      </a:r>
                      <a:endParaRPr lang="en-US" altLang="zh-CN" sz="2400" kern="1200" dirty="0" smtClean="0">
                        <a:solidFill>
                          <a:schemeClr val="dk1"/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●晚唐发明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●在中国社会广泛应用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</a:t>
                      </a:r>
                      <a:r>
                        <a:rPr lang="en-US" altLang="zh-CN" sz="2400" dirty="0" smtClean="0"/>
                        <a:t>13</a:t>
                      </a:r>
                      <a:r>
                        <a:rPr lang="zh-CN" altLang="en-US" sz="2400" dirty="0" smtClean="0"/>
                        <a:t>世纪传入西方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 smtClean="0"/>
                    </a:p>
                    <a:p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kern="1200" dirty="0" smtClean="0">
                          <a:solidFill>
                            <a:schemeClr val="dk1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活字印刷</a:t>
                      </a:r>
                      <a:endParaRPr lang="en-US" altLang="zh-CN" sz="2400" kern="1200" dirty="0" smtClean="0">
                        <a:solidFill>
                          <a:schemeClr val="dk1"/>
                        </a:solidFill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●北宋发明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●在中国社会应用有限</a:t>
                      </a:r>
                      <a:endParaRPr lang="en-US" altLang="zh-CN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/>
                        <a:t>●</a:t>
                      </a:r>
                      <a:r>
                        <a:rPr lang="en-US" altLang="zh-CN" sz="2400" dirty="0" smtClean="0"/>
                        <a:t>15</a:t>
                      </a:r>
                      <a:r>
                        <a:rPr lang="zh-CN" altLang="en-US" sz="2400" dirty="0" smtClean="0"/>
                        <a:t>世纪中叶德国谷滕堡重新发明</a:t>
                      </a:r>
                    </a:p>
                    <a:p>
                      <a:endParaRPr lang="zh-CN" altLang="en-US" sz="2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“地理大发现”的前因</a:t>
            </a:r>
            <a:endParaRPr lang="zh-CN" altLang="en-US" dirty="0"/>
          </a:p>
        </p:txBody>
      </p:sp>
      <p:sp>
        <p:nvSpPr>
          <p:cNvPr id="4" name="下箭头 3"/>
          <p:cNvSpPr/>
          <p:nvPr/>
        </p:nvSpPr>
        <p:spPr bwMode="auto">
          <a:xfrm>
            <a:off x="323528" y="1412776"/>
            <a:ext cx="1008112" cy="504056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683568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欧洲的封建制度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欧洲的能源小革命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欧洲</a:t>
            </a:r>
            <a:r>
              <a:rPr lang="zh-CN" altLang="en-US" sz="3200" kern="0" noProof="0" dirty="0" smtClean="0"/>
              <a:t>发展</a:t>
            </a: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骑马</a:t>
            </a: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术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欧洲的农业革命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资本主义诞生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欧洲掌握“四大发明”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欧洲发展造船术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图片 5" descr="06欧洲大炮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0" y="1268760"/>
            <a:ext cx="4392488" cy="3294366"/>
          </a:xfrm>
          <a:prstGeom prst="rect">
            <a:avLst/>
          </a:prstGeom>
        </p:spPr>
      </p:pic>
      <p:pic>
        <p:nvPicPr>
          <p:cNvPr id="7" name="图片 6" descr="06火绳枪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8104" y="3284984"/>
            <a:ext cx="2679762" cy="357301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“地理大发现”的前因</a:t>
            </a:r>
            <a:endParaRPr lang="zh-CN" altLang="en-US" dirty="0"/>
          </a:p>
        </p:txBody>
      </p:sp>
      <p:sp>
        <p:nvSpPr>
          <p:cNvPr id="4" name="下箭头 3"/>
          <p:cNvSpPr/>
          <p:nvPr/>
        </p:nvSpPr>
        <p:spPr bwMode="auto">
          <a:xfrm>
            <a:off x="323528" y="1412776"/>
            <a:ext cx="1008112" cy="504056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683568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欧洲的封建制度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欧洲的能源小革命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欧洲发展骑马术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欧洲的农业革命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资本主义诞生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欧洲掌握“四大发明”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欧洲发展造船术</a:t>
            </a:r>
            <a:endParaRPr kumimoji="0" lang="en-US" altLang="zh-CN" sz="3200" b="0" i="0" u="none" strike="noStrike" kern="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图片 5" descr="06圣玛丽亚号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44008" y="2276872"/>
            <a:ext cx="4499992" cy="319185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现代科学的起源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4365104"/>
            <a:ext cx="2304256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改造世界的实用主义思维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60232" y="5589240"/>
            <a:ext cx="2160240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现代数理科学及其思维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" name="直接箭头连接符 7"/>
          <p:cNvCxnSpPr>
            <a:stCxn id="64" idx="3"/>
            <a:endCxn id="6" idx="1"/>
          </p:cNvCxnSpPr>
          <p:nvPr/>
        </p:nvCxnSpPr>
        <p:spPr bwMode="auto">
          <a:xfrm>
            <a:off x="4860032" y="5388025"/>
            <a:ext cx="1800200" cy="61671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467544" y="1484784"/>
            <a:ext cx="230425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基督教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357301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经院哲学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箭头连接符 12"/>
          <p:cNvCxnSpPr>
            <a:stCxn id="9" idx="2"/>
            <a:endCxn id="10" idx="0"/>
          </p:cNvCxnSpPr>
          <p:nvPr/>
        </p:nvCxnSpPr>
        <p:spPr bwMode="auto">
          <a:xfrm>
            <a:off x="1619672" y="1946449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6" name="直接箭头连接符 15"/>
          <p:cNvCxnSpPr>
            <a:stCxn id="5" idx="0"/>
            <a:endCxn id="10" idx="2"/>
          </p:cNvCxnSpPr>
          <p:nvPr/>
        </p:nvCxnSpPr>
        <p:spPr bwMode="auto">
          <a:xfrm flipH="1" flipV="1">
            <a:off x="1619672" y="4034681"/>
            <a:ext cx="17423" cy="177058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4067944" y="1484784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线性时间观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62167" y="2355267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求力意志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/>
          <p:cNvCxnSpPr>
            <a:stCxn id="9" idx="3"/>
            <a:endCxn id="21" idx="1"/>
          </p:cNvCxnSpPr>
          <p:nvPr/>
        </p:nvCxnSpPr>
        <p:spPr bwMode="auto">
          <a:xfrm>
            <a:off x="2771800" y="1715617"/>
            <a:ext cx="129614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接连接符 29"/>
          <p:cNvCxnSpPr>
            <a:stCxn id="9" idx="3"/>
            <a:endCxn id="22" idx="0"/>
          </p:cNvCxnSpPr>
          <p:nvPr/>
        </p:nvCxnSpPr>
        <p:spPr bwMode="auto">
          <a:xfrm>
            <a:off x="2771800" y="1715617"/>
            <a:ext cx="162475" cy="63965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3203848" y="321297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人类中心主义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箭头连接符 33"/>
          <p:cNvCxnSpPr>
            <a:stCxn id="22" idx="2"/>
            <a:endCxn id="33" idx="0"/>
          </p:cNvCxnSpPr>
          <p:nvPr/>
        </p:nvCxnSpPr>
        <p:spPr bwMode="auto">
          <a:xfrm>
            <a:off x="2934275" y="2816932"/>
            <a:ext cx="1421701" cy="39604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7" name="直接箭头连接符 36"/>
          <p:cNvCxnSpPr>
            <a:stCxn id="10" idx="3"/>
            <a:endCxn id="33" idx="1"/>
          </p:cNvCxnSpPr>
          <p:nvPr/>
        </p:nvCxnSpPr>
        <p:spPr bwMode="auto">
          <a:xfrm flipV="1">
            <a:off x="2771800" y="3443809"/>
            <a:ext cx="432048" cy="36004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588224" y="227687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对未来的期待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1" name="直接箭头连接符 40"/>
          <p:cNvCxnSpPr>
            <a:stCxn id="21" idx="3"/>
            <a:endCxn id="40" idx="0"/>
          </p:cNvCxnSpPr>
          <p:nvPr/>
        </p:nvCxnSpPr>
        <p:spPr bwMode="auto">
          <a:xfrm>
            <a:off x="6012160" y="1715617"/>
            <a:ext cx="1728192" cy="5612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48" name="直接箭头连接符 47"/>
          <p:cNvCxnSpPr>
            <a:stCxn id="40" idx="2"/>
            <a:endCxn id="4" idx="0"/>
          </p:cNvCxnSpPr>
          <p:nvPr/>
        </p:nvCxnSpPr>
        <p:spPr bwMode="auto">
          <a:xfrm>
            <a:off x="7740352" y="2738537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51" name="直接箭头连接符 50"/>
          <p:cNvCxnSpPr>
            <a:stCxn id="33" idx="2"/>
            <a:endCxn id="59" idx="0"/>
          </p:cNvCxnSpPr>
          <p:nvPr/>
        </p:nvCxnSpPr>
        <p:spPr bwMode="auto">
          <a:xfrm>
            <a:off x="4355976" y="3674641"/>
            <a:ext cx="684076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59" name="TextBox 58"/>
          <p:cNvSpPr txBox="1"/>
          <p:nvPr/>
        </p:nvSpPr>
        <p:spPr>
          <a:xfrm>
            <a:off x="4139952" y="4365104"/>
            <a:ext cx="1800200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消除目的论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555776" y="515719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自然数学化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6" name="直接箭头连接符 65"/>
          <p:cNvCxnSpPr>
            <a:stCxn id="33" idx="2"/>
            <a:endCxn id="64" idx="0"/>
          </p:cNvCxnSpPr>
          <p:nvPr/>
        </p:nvCxnSpPr>
        <p:spPr bwMode="auto">
          <a:xfrm flipH="1">
            <a:off x="3707904" y="3674641"/>
            <a:ext cx="648072" cy="148255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69" name="直接箭头连接符 68"/>
          <p:cNvCxnSpPr>
            <a:stCxn id="10" idx="3"/>
            <a:endCxn id="64" idx="0"/>
          </p:cNvCxnSpPr>
          <p:nvPr/>
        </p:nvCxnSpPr>
        <p:spPr bwMode="auto">
          <a:xfrm>
            <a:off x="2771800" y="3803849"/>
            <a:ext cx="936104" cy="135334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77" name="TextBox 76"/>
          <p:cNvSpPr txBox="1"/>
          <p:nvPr/>
        </p:nvSpPr>
        <p:spPr>
          <a:xfrm>
            <a:off x="5796136" y="3212976"/>
            <a:ext cx="1800200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重视实验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9" name="直接箭头连接符 78"/>
          <p:cNvCxnSpPr>
            <a:stCxn id="33" idx="3"/>
            <a:endCxn id="77" idx="1"/>
          </p:cNvCxnSpPr>
          <p:nvPr/>
        </p:nvCxnSpPr>
        <p:spPr bwMode="auto">
          <a:xfrm>
            <a:off x="5508104" y="3443809"/>
            <a:ext cx="28803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89" name="直接箭头连接符 88"/>
          <p:cNvCxnSpPr>
            <a:stCxn id="77" idx="2"/>
            <a:endCxn id="4" idx="0"/>
          </p:cNvCxnSpPr>
          <p:nvPr/>
        </p:nvCxnSpPr>
        <p:spPr bwMode="auto">
          <a:xfrm>
            <a:off x="6696236" y="3674641"/>
            <a:ext cx="1044116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92" name="直接箭头连接符 91"/>
          <p:cNvCxnSpPr>
            <a:stCxn id="59" idx="3"/>
            <a:endCxn id="4" idx="1"/>
          </p:cNvCxnSpPr>
          <p:nvPr/>
        </p:nvCxnSpPr>
        <p:spPr bwMode="auto">
          <a:xfrm>
            <a:off x="5940152" y="4595937"/>
            <a:ext cx="648072" cy="18466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04" name="直接箭头连接符 103"/>
          <p:cNvCxnSpPr>
            <a:stCxn id="4" idx="2"/>
            <a:endCxn id="6" idx="0"/>
          </p:cNvCxnSpPr>
          <p:nvPr/>
        </p:nvCxnSpPr>
        <p:spPr bwMode="auto">
          <a:xfrm>
            <a:off x="7740352" y="5196101"/>
            <a:ext cx="0" cy="39313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31" name="TextBox 35"/>
          <p:cNvSpPr txBox="1"/>
          <p:nvPr/>
        </p:nvSpPr>
        <p:spPr>
          <a:xfrm>
            <a:off x="4067944" y="2060848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劳动赎罪论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2" name="直接连接符 31"/>
          <p:cNvCxnSpPr>
            <a:endCxn id="31" idx="1"/>
          </p:cNvCxnSpPr>
          <p:nvPr/>
        </p:nvCxnSpPr>
        <p:spPr bwMode="auto">
          <a:xfrm>
            <a:off x="2771800" y="1715617"/>
            <a:ext cx="1296144" cy="57606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直接箭头连接符 34"/>
          <p:cNvCxnSpPr>
            <a:stCxn id="31" idx="2"/>
          </p:cNvCxnSpPr>
          <p:nvPr/>
        </p:nvCxnSpPr>
        <p:spPr bwMode="auto">
          <a:xfrm>
            <a:off x="5040052" y="2522513"/>
            <a:ext cx="1656184" cy="69046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下箭头 3"/>
          <p:cNvSpPr/>
          <p:nvPr/>
        </p:nvSpPr>
        <p:spPr bwMode="auto">
          <a:xfrm>
            <a:off x="323528" y="1412776"/>
            <a:ext cx="1008112" cy="504056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“地理大发现”的后果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28800"/>
            <a:ext cx="3958208" cy="4267200"/>
          </a:xfrm>
        </p:spPr>
        <p:txBody>
          <a:bodyPr/>
          <a:lstStyle/>
          <a:p>
            <a:r>
              <a:rPr lang="zh-CN" altLang="en-US" dirty="0" smtClean="0"/>
              <a:t>殖民时代开始</a:t>
            </a:r>
            <a:endParaRPr lang="en-US" altLang="zh-CN" dirty="0" smtClean="0"/>
          </a:p>
          <a:p>
            <a:r>
              <a:rPr lang="zh-CN" altLang="en-US" dirty="0" smtClean="0"/>
              <a:t>族群分布变化</a:t>
            </a:r>
            <a:endParaRPr lang="en-US" altLang="zh-CN" dirty="0" smtClean="0"/>
          </a:p>
          <a:p>
            <a:r>
              <a:rPr lang="zh-CN" altLang="en-US" dirty="0" smtClean="0"/>
              <a:t>资本主义取得长足发展</a:t>
            </a:r>
            <a:endParaRPr lang="en-US" altLang="zh-CN" dirty="0" smtClean="0"/>
          </a:p>
          <a:p>
            <a:r>
              <a:rPr lang="zh-CN" altLang="en-US" dirty="0" smtClean="0"/>
              <a:t>民族国家体系形成</a:t>
            </a:r>
            <a:endParaRPr lang="en-US" altLang="zh-CN" dirty="0" smtClean="0"/>
          </a:p>
          <a:p>
            <a:r>
              <a:rPr lang="zh-CN" altLang="en-US" dirty="0" smtClean="0"/>
              <a:t>科学技术飞速发展</a:t>
            </a:r>
            <a:endParaRPr lang="en-US" altLang="zh-CN" dirty="0" smtClean="0"/>
          </a:p>
          <a:p>
            <a:r>
              <a:rPr lang="zh-CN" altLang="en-US" dirty="0" smtClean="0"/>
              <a:t>西方文化占据优势</a:t>
            </a:r>
            <a:endParaRPr lang="zh-CN" altLang="en-US" dirty="0"/>
          </a:p>
        </p:txBody>
      </p:sp>
      <p:pic>
        <p:nvPicPr>
          <p:cNvPr id="5" name="图片 4" descr="02种族分布七百年前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60032" y="1484784"/>
            <a:ext cx="4074418" cy="2321884"/>
          </a:xfrm>
          <a:prstGeom prst="rect">
            <a:avLst/>
          </a:prstGeom>
        </p:spPr>
      </p:pic>
      <p:pic>
        <p:nvPicPr>
          <p:cNvPr id="6" name="图片 5" descr="06今日人种分布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60032" y="4022554"/>
            <a:ext cx="4082784" cy="2537241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“地理大发现”对思想的影响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480520"/>
          </a:xfrm>
        </p:spPr>
        <p:txBody>
          <a:bodyPr/>
          <a:lstStyle/>
          <a:p>
            <a:r>
              <a:rPr lang="zh-CN" altLang="en-US" dirty="0" smtClean="0"/>
              <a:t>传统社会：循环时间观为主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古希腊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印度</a:t>
            </a:r>
            <a:endParaRPr lang="en-US" altLang="zh-CN" dirty="0" smtClean="0"/>
          </a:p>
          <a:p>
            <a:r>
              <a:rPr lang="zh-CN" altLang="en-US" dirty="0" smtClean="0"/>
              <a:t>中国：结合退步主义的循环时间观</a:t>
            </a:r>
            <a:endParaRPr lang="en-US" altLang="zh-CN" dirty="0" smtClean="0"/>
          </a:p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基督教：线性时间观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3200" dirty="0" smtClean="0">
                <a:ea typeface="+mn-ea"/>
                <a:cs typeface="+mn-cs"/>
              </a:rPr>
              <a:t>上帝创世→人类沉沦→末日审判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“地理大发现”对思想的影响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线性的时间可以分两头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过去和未来</a:t>
            </a:r>
            <a:endParaRPr lang="en-US" altLang="zh-CN" dirty="0" smtClean="0"/>
          </a:p>
          <a:p>
            <a:r>
              <a:rPr lang="zh-CN" altLang="en-US" dirty="0" smtClean="0"/>
              <a:t>“地理大发现”证明，过去不一定好，未来不一定坏</a:t>
            </a:r>
            <a:endParaRPr lang="en-US" altLang="zh-CN" dirty="0" smtClean="0"/>
          </a:p>
          <a:p>
            <a:r>
              <a:rPr lang="zh-CN" altLang="en-US" dirty="0" smtClean="0"/>
              <a:t>对未来不妨寄予厚望，可能让你获得难以想象的幸福</a:t>
            </a:r>
            <a:endParaRPr lang="en-US" altLang="zh-CN" dirty="0" smtClean="0"/>
          </a:p>
          <a:p>
            <a:r>
              <a:rPr lang="zh-CN" altLang="en-US" dirty="0" smtClean="0"/>
              <a:t>产生风险意识</a:t>
            </a:r>
            <a:endParaRPr lang="en-US" altLang="zh-CN" dirty="0" smtClean="0"/>
          </a:p>
          <a:p>
            <a:r>
              <a:rPr lang="zh-CN" altLang="en-US" dirty="0" smtClean="0"/>
              <a:t>有限公司，贷款，期权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现代科学的起源</a:t>
            </a:r>
            <a:endParaRPr lang="zh-CN" altLang="en-US" dirty="0"/>
          </a:p>
        </p:txBody>
      </p:sp>
      <p:sp>
        <p:nvSpPr>
          <p:cNvPr id="31" name="内容占位符 30"/>
          <p:cNvSpPr>
            <a:spLocks noGrp="1"/>
          </p:cNvSpPr>
          <p:nvPr>
            <p:ph idx="1"/>
          </p:nvPr>
        </p:nvSpPr>
        <p:spPr>
          <a:xfrm>
            <a:off x="3275856" y="4437112"/>
            <a:ext cx="5472608" cy="2160240"/>
          </a:xfrm>
        </p:spPr>
        <p:txBody>
          <a:bodyPr/>
          <a:lstStyle/>
          <a:p>
            <a:r>
              <a:rPr lang="zh-CN" altLang="en-US" dirty="0" smtClean="0"/>
              <a:t>经院哲学对演绎逻辑的继承</a:t>
            </a:r>
            <a:endParaRPr lang="en-US" altLang="zh-CN" dirty="0" smtClean="0"/>
          </a:p>
          <a:p>
            <a:r>
              <a:rPr lang="zh-CN" altLang="en-US" dirty="0" smtClean="0"/>
              <a:t>求力意志导致人类中心主义</a:t>
            </a:r>
            <a:endParaRPr lang="en-US" altLang="zh-CN" dirty="0" smtClean="0"/>
          </a:p>
          <a:p>
            <a:r>
              <a:rPr lang="zh-CN" altLang="en-US" dirty="0" smtClean="0"/>
              <a:t>大航海带来对未来的期待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1484784"/>
            <a:ext cx="230425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基督教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357301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经院哲学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箭头连接符 12"/>
          <p:cNvCxnSpPr>
            <a:stCxn id="9" idx="2"/>
            <a:endCxn id="10" idx="0"/>
          </p:cNvCxnSpPr>
          <p:nvPr/>
        </p:nvCxnSpPr>
        <p:spPr bwMode="auto">
          <a:xfrm>
            <a:off x="1619672" y="1946449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6" name="直接箭头连接符 15"/>
          <p:cNvCxnSpPr>
            <a:stCxn id="5" idx="0"/>
            <a:endCxn id="10" idx="2"/>
          </p:cNvCxnSpPr>
          <p:nvPr/>
        </p:nvCxnSpPr>
        <p:spPr bwMode="auto">
          <a:xfrm flipH="1" flipV="1">
            <a:off x="1619672" y="4034681"/>
            <a:ext cx="17423" cy="177058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4067944" y="1484784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线性时间观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411760" y="2132856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求力意志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/>
          <p:cNvCxnSpPr>
            <a:stCxn id="9" idx="3"/>
            <a:endCxn id="21" idx="1"/>
          </p:cNvCxnSpPr>
          <p:nvPr/>
        </p:nvCxnSpPr>
        <p:spPr bwMode="auto">
          <a:xfrm>
            <a:off x="2771800" y="1715617"/>
            <a:ext cx="129614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接连接符 29"/>
          <p:cNvCxnSpPr>
            <a:stCxn id="9" idx="3"/>
            <a:endCxn id="22" idx="0"/>
          </p:cNvCxnSpPr>
          <p:nvPr/>
        </p:nvCxnSpPr>
        <p:spPr bwMode="auto">
          <a:xfrm>
            <a:off x="2771800" y="1715617"/>
            <a:ext cx="612068" cy="41723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3203848" y="321297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人类中心主义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箭头连接符 33"/>
          <p:cNvCxnSpPr>
            <a:stCxn id="22" idx="2"/>
            <a:endCxn id="33" idx="0"/>
          </p:cNvCxnSpPr>
          <p:nvPr/>
        </p:nvCxnSpPr>
        <p:spPr bwMode="auto">
          <a:xfrm>
            <a:off x="3383868" y="2594521"/>
            <a:ext cx="972108" cy="6184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7" name="直接箭头连接符 36"/>
          <p:cNvCxnSpPr>
            <a:stCxn id="10" idx="3"/>
            <a:endCxn id="33" idx="1"/>
          </p:cNvCxnSpPr>
          <p:nvPr/>
        </p:nvCxnSpPr>
        <p:spPr bwMode="auto">
          <a:xfrm flipV="1">
            <a:off x="2771800" y="3443809"/>
            <a:ext cx="432048" cy="36004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588224" y="227687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对未来的期待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1" name="直接箭头连接符 40"/>
          <p:cNvCxnSpPr>
            <a:stCxn id="21" idx="3"/>
            <a:endCxn id="40" idx="0"/>
          </p:cNvCxnSpPr>
          <p:nvPr/>
        </p:nvCxnSpPr>
        <p:spPr bwMode="auto">
          <a:xfrm>
            <a:off x="6012160" y="1715617"/>
            <a:ext cx="1728192" cy="5612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现代思维和传统思维对比（四）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091629"/>
              </p:ext>
            </p:extLst>
          </p:nvPr>
        </p:nvGraphicFramePr>
        <p:xfrm>
          <a:off x="716582" y="1772816"/>
          <a:ext cx="7846640" cy="4464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8755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248318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不区分人与自然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人与自然二分，并以人类为尊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092279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非线性时间观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线性时间观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248318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对现世的未来通常无期待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对现世的未来充满期待</a:t>
                      </a:r>
                      <a:endParaRPr lang="zh-CN" altLang="en-US" sz="28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谢谢大家！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现代科学的起源</a:t>
            </a:r>
            <a:endParaRPr lang="zh-CN" altLang="en-US" dirty="0"/>
          </a:p>
        </p:txBody>
      </p:sp>
      <p:sp>
        <p:nvSpPr>
          <p:cNvPr id="31" name="内容占位符 30"/>
          <p:cNvSpPr>
            <a:spLocks noGrp="1"/>
          </p:cNvSpPr>
          <p:nvPr>
            <p:ph idx="1"/>
          </p:nvPr>
        </p:nvSpPr>
        <p:spPr>
          <a:xfrm>
            <a:off x="3275856" y="4437112"/>
            <a:ext cx="5472608" cy="2160240"/>
          </a:xfrm>
        </p:spPr>
        <p:txBody>
          <a:bodyPr/>
          <a:lstStyle/>
          <a:p>
            <a:r>
              <a:rPr lang="zh-CN" altLang="en-US" dirty="0" smtClean="0"/>
              <a:t>经院哲学对演绎逻辑的继承</a:t>
            </a:r>
            <a:endParaRPr lang="en-US" altLang="zh-CN" dirty="0" smtClean="0"/>
          </a:p>
          <a:p>
            <a:r>
              <a:rPr lang="zh-CN" altLang="en-US" dirty="0" smtClean="0"/>
              <a:t>求力意志导致人类中心主义</a:t>
            </a:r>
            <a:endParaRPr lang="en-US" altLang="zh-CN" dirty="0" smtClean="0"/>
          </a:p>
          <a:p>
            <a:r>
              <a:rPr lang="zh-CN" altLang="en-US" dirty="0" smtClean="0"/>
              <a:t>大航海带来对未来的期待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7544" y="5805264"/>
            <a:ext cx="233910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保真的演绎逻辑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1484784"/>
            <a:ext cx="230425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基督教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357301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经院哲学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箭头连接符 12"/>
          <p:cNvCxnSpPr>
            <a:stCxn id="9" idx="2"/>
            <a:endCxn id="10" idx="0"/>
          </p:cNvCxnSpPr>
          <p:nvPr/>
        </p:nvCxnSpPr>
        <p:spPr bwMode="auto">
          <a:xfrm>
            <a:off x="1619672" y="1946449"/>
            <a:ext cx="0" cy="16265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16" name="直接箭头连接符 15"/>
          <p:cNvCxnSpPr>
            <a:stCxn id="5" idx="0"/>
            <a:endCxn id="10" idx="2"/>
          </p:cNvCxnSpPr>
          <p:nvPr/>
        </p:nvCxnSpPr>
        <p:spPr bwMode="auto">
          <a:xfrm flipH="1" flipV="1">
            <a:off x="1619672" y="4034681"/>
            <a:ext cx="17423" cy="177058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4067944" y="1484784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线性时间观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9" name="直接连接符 28"/>
          <p:cNvCxnSpPr>
            <a:stCxn id="9" idx="3"/>
            <a:endCxn id="21" idx="1"/>
          </p:cNvCxnSpPr>
          <p:nvPr/>
        </p:nvCxnSpPr>
        <p:spPr bwMode="auto">
          <a:xfrm>
            <a:off x="2771800" y="1715617"/>
            <a:ext cx="129614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接连接符 29"/>
          <p:cNvCxnSpPr>
            <a:stCxn id="9" idx="3"/>
            <a:endCxn id="24" idx="0"/>
          </p:cNvCxnSpPr>
          <p:nvPr/>
        </p:nvCxnSpPr>
        <p:spPr bwMode="auto">
          <a:xfrm>
            <a:off x="2771800" y="1715617"/>
            <a:ext cx="162475" cy="63965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3203848" y="3212976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人类中心主义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箭头连接符 33"/>
          <p:cNvCxnSpPr>
            <a:stCxn id="24" idx="2"/>
            <a:endCxn id="33" idx="0"/>
          </p:cNvCxnSpPr>
          <p:nvPr/>
        </p:nvCxnSpPr>
        <p:spPr bwMode="auto">
          <a:xfrm>
            <a:off x="2934275" y="2816932"/>
            <a:ext cx="1421701" cy="39604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cxnSp>
        <p:nvCxnSpPr>
          <p:cNvPr id="37" name="直接箭头连接符 36"/>
          <p:cNvCxnSpPr>
            <a:stCxn id="10" idx="3"/>
            <a:endCxn id="33" idx="1"/>
          </p:cNvCxnSpPr>
          <p:nvPr/>
        </p:nvCxnSpPr>
        <p:spPr bwMode="auto">
          <a:xfrm flipV="1">
            <a:off x="2771800" y="3443809"/>
            <a:ext cx="432048" cy="36004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6588224" y="2276872"/>
            <a:ext cx="230425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对未来的期待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1" name="直接箭头连接符 40"/>
          <p:cNvCxnSpPr>
            <a:stCxn id="21" idx="3"/>
            <a:endCxn id="40" idx="0"/>
          </p:cNvCxnSpPr>
          <p:nvPr/>
        </p:nvCxnSpPr>
        <p:spPr bwMode="auto">
          <a:xfrm>
            <a:off x="6012160" y="1715617"/>
            <a:ext cx="1728192" cy="5612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</p:cxnSp>
      <p:sp>
        <p:nvSpPr>
          <p:cNvPr id="24" name="TextBox 21"/>
          <p:cNvSpPr txBox="1"/>
          <p:nvPr/>
        </p:nvSpPr>
        <p:spPr>
          <a:xfrm>
            <a:off x="1962167" y="2355267"/>
            <a:ext cx="1944216" cy="46166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求力意志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古希腊思想的缺陷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624536"/>
          </a:xfrm>
        </p:spPr>
        <p:txBody>
          <a:bodyPr/>
          <a:lstStyle/>
          <a:p>
            <a:r>
              <a:rPr lang="zh-CN" altLang="en-US" dirty="0" smtClean="0"/>
              <a:t>提出保真的演绎逻辑，为其独特之处</a:t>
            </a:r>
            <a:endParaRPr lang="en-US" altLang="zh-CN" dirty="0" smtClean="0"/>
          </a:p>
          <a:p>
            <a:r>
              <a:rPr lang="zh-CN" altLang="en-US" dirty="0" smtClean="0"/>
              <a:t>受亚里士多德影响，对运动的理解存在严重缺陷</a:t>
            </a:r>
            <a:endParaRPr lang="en-US" altLang="zh-CN" dirty="0" smtClean="0"/>
          </a:p>
          <a:p>
            <a:r>
              <a:rPr lang="zh-CN" altLang="en-US" dirty="0" smtClean="0"/>
              <a:t>数学也有缺陷（代数较弱，抽象程度不够）</a:t>
            </a:r>
            <a:endParaRPr lang="en-US" altLang="zh-CN" dirty="0" smtClean="0"/>
          </a:p>
          <a:p>
            <a:r>
              <a:rPr lang="zh-CN" altLang="en-US" dirty="0" smtClean="0"/>
              <a:t>医学等学科的思想仍然属于传统范式</a:t>
            </a:r>
            <a:endParaRPr lang="en-US" altLang="zh-CN" dirty="0" smtClean="0"/>
          </a:p>
          <a:p>
            <a:r>
              <a:rPr lang="zh-CN" altLang="en-US" dirty="0" smtClean="0"/>
              <a:t>追求无用，与技术故意保持距离</a:t>
            </a:r>
            <a:endParaRPr lang="en-US" altLang="zh-CN" dirty="0" smtClean="0"/>
          </a:p>
          <a:p>
            <a:r>
              <a:rPr lang="zh-CN" altLang="en-US" dirty="0" smtClean="0"/>
              <a:t>“智不下平民”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8170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“黑暗时代”</a:t>
            </a:r>
            <a:endParaRPr lang="zh-CN" altLang="en-US" dirty="0"/>
          </a:p>
        </p:txBody>
      </p:sp>
      <p:pic>
        <p:nvPicPr>
          <p:cNvPr id="4" name="内容占位符 3" descr="04黑暗时代战争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43608" y="1556792"/>
            <a:ext cx="6912768" cy="494449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欧洲的独特组织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大学</a:t>
            </a:r>
            <a:endParaRPr lang="zh-CN" altLang="en-US" dirty="0"/>
          </a:p>
        </p:txBody>
      </p:sp>
      <p:pic>
        <p:nvPicPr>
          <p:cNvPr id="4" name="内容占位符 3" descr="04 university-of-pari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00137" y="1938337"/>
            <a:ext cx="6943725" cy="4048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大翻译活动</a:t>
            </a:r>
            <a:endParaRPr lang="zh-CN" altLang="en-US" dirty="0"/>
          </a:p>
        </p:txBody>
      </p:sp>
      <p:pic>
        <p:nvPicPr>
          <p:cNvPr id="4" name="内容占位符 3" descr="04 De_Ludiciis_Natiuitatum_Albohali_Nuremberg_1546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556792"/>
            <a:ext cx="7846731" cy="489654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经院哲学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把古希腊哲学与基督教信仰结合</a:t>
            </a:r>
            <a:endParaRPr lang="en-US" altLang="zh-CN" dirty="0" smtClean="0"/>
          </a:p>
          <a:p>
            <a:r>
              <a:rPr lang="zh-CN" altLang="en-US" dirty="0" smtClean="0"/>
              <a:t>用古希腊哲学为基督教神学服务</a:t>
            </a:r>
            <a:endParaRPr lang="zh-CN" altLang="en-US" dirty="0"/>
          </a:p>
        </p:txBody>
      </p:sp>
      <p:pic>
        <p:nvPicPr>
          <p:cNvPr id="6" name="内容占位符 5" descr="04 Thomas Aquinas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932039" y="1700808"/>
            <a:ext cx="3266283" cy="45365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工业">
  <a:themeElements>
    <a:clrScheme name="TR_0704 print PowerPlugs Templates for PowerPoint 15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A8A4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D1CFAA"/>
      </a:accent5>
      <a:accent6>
        <a:srgbClr val="8AB900"/>
      </a:accent6>
      <a:hlink>
        <a:srgbClr val="FF9933"/>
      </a:hlink>
      <a:folHlink>
        <a:srgbClr val="808080"/>
      </a:folHlink>
    </a:clrScheme>
    <a:fontScheme name="TR_0704 print PowerPlugs Templates for 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TR_0704 print PowerPlugs Templates for 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3">
        <a:dk1>
          <a:srgbClr val="000000"/>
        </a:dk1>
        <a:lt1>
          <a:srgbClr val="FFFFFF"/>
        </a:lt1>
        <a:dk2>
          <a:srgbClr val="66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14">
        <a:dk1>
          <a:srgbClr val="336699"/>
        </a:dk1>
        <a:lt1>
          <a:srgbClr val="FFFFFF"/>
        </a:lt1>
        <a:dk2>
          <a:srgbClr val="000000"/>
        </a:dk2>
        <a:lt2>
          <a:srgbClr val="FFFFFF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5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A8A4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D1CFAA"/>
        </a:accent5>
        <a:accent6>
          <a:srgbClr val="8AB900"/>
        </a:accent6>
        <a:hlink>
          <a:srgbClr val="FF9933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工业</Template>
  <TotalTime>257</TotalTime>
  <Words>798</Words>
  <Application>Microsoft Office PowerPoint</Application>
  <PresentationFormat>全屏显示(4:3)</PresentationFormat>
  <Paragraphs>178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0" baseType="lpstr">
      <vt:lpstr>宋体</vt:lpstr>
      <vt:lpstr>微软雅黑</vt:lpstr>
      <vt:lpstr>Arial</vt:lpstr>
      <vt:lpstr>Times</vt:lpstr>
      <vt:lpstr>工业</vt:lpstr>
      <vt:lpstr>从黑暗复归光明</vt:lpstr>
      <vt:lpstr>现代科学的起源</vt:lpstr>
      <vt:lpstr>现代科学的起源</vt:lpstr>
      <vt:lpstr>现代科学的起源</vt:lpstr>
      <vt:lpstr>古希腊思想的缺陷</vt:lpstr>
      <vt:lpstr>“黑暗时代”</vt:lpstr>
      <vt:lpstr>欧洲的独特组织——大学</vt:lpstr>
      <vt:lpstr>大翻译活动</vt:lpstr>
      <vt:lpstr>经院哲学</vt:lpstr>
      <vt:lpstr>安卓 vs 苹果</vt:lpstr>
      <vt:lpstr>唯名论</vt:lpstr>
      <vt:lpstr>唯名论</vt:lpstr>
      <vt:lpstr>“黑死病”危机</vt:lpstr>
      <vt:lpstr>自由意志</vt:lpstr>
      <vt:lpstr>求力意志的演生逻辑</vt:lpstr>
      <vt:lpstr>人类中心主义</vt:lpstr>
      <vt:lpstr>人类中心主义的出现</vt:lpstr>
      <vt:lpstr>“大航海时代”</vt:lpstr>
      <vt:lpstr>“地理大发现”时代</vt:lpstr>
      <vt:lpstr>“地理大发现”时代</vt:lpstr>
      <vt:lpstr>“地理大发现”时代</vt:lpstr>
      <vt:lpstr>“地理大发现”时代</vt:lpstr>
      <vt:lpstr>“地理大发现”时代</vt:lpstr>
      <vt:lpstr>“地理大发现”时代</vt:lpstr>
      <vt:lpstr>所谓“荒野”(wilderness)</vt:lpstr>
      <vt:lpstr>“地理大发现”的前因</vt:lpstr>
      <vt:lpstr>“四大发明”</vt:lpstr>
      <vt:lpstr>“地理大发现”的前因</vt:lpstr>
      <vt:lpstr>“地理大发现”的前因</vt:lpstr>
      <vt:lpstr>“地理大发现”的后果</vt:lpstr>
      <vt:lpstr>“地理大发现”对思想的影响</vt:lpstr>
      <vt:lpstr>“地理大发现”对思想的影响</vt:lpstr>
      <vt:lpstr>现代科学的起源</vt:lpstr>
      <vt:lpstr>现代思维和传统思维对比（四）</vt:lpstr>
      <vt:lpstr>谢谢大家！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回答“李约瑟问题”</dc:title>
  <dc:creator>Benjamin Liu</dc:creator>
  <cp:lastModifiedBy>Benjamin Liu</cp:lastModifiedBy>
  <cp:revision>24</cp:revision>
  <dcterms:created xsi:type="dcterms:W3CDTF">2018-03-19T05:10:32Z</dcterms:created>
  <dcterms:modified xsi:type="dcterms:W3CDTF">2020-09-28T07:36:18Z</dcterms:modified>
</cp:coreProperties>
</file>

<file path=docProps/thumbnail.jpeg>
</file>